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14" r:id="rId3"/>
    <p:sldId id="436" r:id="rId4"/>
    <p:sldId id="356" r:id="rId5"/>
    <p:sldId id="290" r:id="rId6"/>
    <p:sldId id="315" r:id="rId7"/>
    <p:sldId id="344" r:id="rId8"/>
    <p:sldId id="291" r:id="rId9"/>
    <p:sldId id="438" r:id="rId10"/>
    <p:sldId id="292" r:id="rId11"/>
    <p:sldId id="458" r:id="rId12"/>
    <p:sldId id="455" r:id="rId13"/>
    <p:sldId id="457" r:id="rId14"/>
    <p:sldId id="459" r:id="rId15"/>
    <p:sldId id="461" r:id="rId16"/>
    <p:sldId id="382" r:id="rId17"/>
    <p:sldId id="354" r:id="rId18"/>
    <p:sldId id="288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6">
          <p15:clr>
            <a:srgbClr val="A4A3A4"/>
          </p15:clr>
        </p15:guide>
        <p15:guide id="2" pos="38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E8D0D0"/>
    <a:srgbClr val="FF66FF"/>
    <a:srgbClr val="2E75B6"/>
    <a:srgbClr val="39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5"/>
    <p:restoredTop sz="93882"/>
  </p:normalViewPr>
  <p:slideViewPr>
    <p:cSldViewPr snapToGrid="0" showGuides="1">
      <p:cViewPr varScale="1">
        <p:scale>
          <a:sx n="107" d="100"/>
          <a:sy n="107" d="100"/>
        </p:scale>
        <p:origin x="-660" y="-78"/>
      </p:cViewPr>
      <p:guideLst>
        <p:guide orient="horz" pos="2226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200" dirty="0"/>
              <a:pPr lvl="0" algn="r" eaLnBrk="1" hangingPunct="1">
                <a:buChar char="•"/>
              </a:pPr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39476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①使用学号和初始密码123456登录；②验证“姓氏”；③绑定手机号；④确认课程。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使用学号或者绑定过该学号的手机号进行登录，点击“确认课程”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新生报到流程：①在智慧树门户（www.zhihuishu.com） 使用学号和初始密码123456登录；②验证 “姓氏”首字 ；③绑定手机号；④确认课程。</a:t>
            </a:r>
          </a:p>
          <a:p>
            <a:pPr lvl="0" eaLnBrk="1" hangingPunct="1"/>
            <a:r>
              <a:rPr lang="zh-CN" altLang="en-US" dirty="0"/>
              <a:t>老生报到流程：在智慧树门户（www.zhihuishu.com）使用学号或者绑定过该学号的手机号进行登录，在“我的学堂”确认课程。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14825" y="3049588"/>
            <a:ext cx="7519988" cy="1328738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共享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课程注册登录流程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rebuchet MS" panose="020B0603020202020204"/>
              <a:sym typeface="+mn-ea"/>
            </a:endParaRPr>
          </a:p>
        </p:txBody>
      </p:sp>
      <p:pic>
        <p:nvPicPr>
          <p:cNvPr id="205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37" y="1290638"/>
            <a:ext cx="5988050" cy="598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373938" y="4259263"/>
            <a:ext cx="24574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1.0</a:t>
            </a:r>
            <a:r>
              <a:rPr kumimoji="0" lang="zh-CN" altLang="en-US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导入选课版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64500" y="452755"/>
            <a:ext cx="380301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电脑端网址：</a:t>
            </a:r>
            <a:r>
              <a:rPr kumimoji="0" lang="en-US" altLang="zh-CN" sz="28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www.zhihuishu.com</a:t>
            </a:r>
          </a:p>
        </p:txBody>
      </p:sp>
      <p:sp>
        <p:nvSpPr>
          <p:cNvPr id="12291" name="文本框 20"/>
          <p:cNvSpPr txBox="1"/>
          <p:nvPr/>
        </p:nvSpPr>
        <p:spPr>
          <a:xfrm>
            <a:off x="255588" y="1201738"/>
            <a:ext cx="1379537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新生（第一次学习智慧树课程）</a:t>
            </a:r>
          </a:p>
        </p:txBody>
      </p:sp>
      <p:sp>
        <p:nvSpPr>
          <p:cNvPr id="12292" name="文本框 6"/>
          <p:cNvSpPr txBox="1"/>
          <p:nvPr/>
        </p:nvSpPr>
        <p:spPr>
          <a:xfrm>
            <a:off x="6184900" y="1201738"/>
            <a:ext cx="1379538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老生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之前学过智慧树课程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3188" y="4665663"/>
            <a:ext cx="1757362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</p:txBody>
      </p:sp>
      <p:sp>
        <p:nvSpPr>
          <p:cNvPr id="14" name=" 14"/>
          <p:cNvSpPr/>
          <p:nvPr/>
        </p:nvSpPr>
        <p:spPr>
          <a:xfrm>
            <a:off x="1094105" y="4306253"/>
            <a:ext cx="1350963" cy="40481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 descr="QQ截图20170615192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13" y="2070100"/>
            <a:ext cx="4354512" cy="393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8953500" y="3284538"/>
            <a:ext cx="5524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26600" y="3273425"/>
            <a:ext cx="3873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835" y="4711700"/>
            <a:ext cx="1149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点击学号登录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28238" y="4841875"/>
            <a:ext cx="1838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或学号登录</a:t>
            </a:r>
          </a:p>
        </p:txBody>
      </p:sp>
      <p:sp>
        <p:nvSpPr>
          <p:cNvPr id="19" name=" 19"/>
          <p:cNvSpPr/>
          <p:nvPr/>
        </p:nvSpPr>
        <p:spPr>
          <a:xfrm rot="13466140">
            <a:off x="9526588" y="4084638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46463" y="16335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85" y="2212340"/>
            <a:ext cx="3474085" cy="3927475"/>
          </a:xfrm>
          <a:prstGeom prst="rect">
            <a:avLst/>
          </a:prstGeom>
        </p:spPr>
      </p:pic>
      <p:sp>
        <p:nvSpPr>
          <p:cNvPr id="17" name=" 19"/>
          <p:cNvSpPr/>
          <p:nvPr/>
        </p:nvSpPr>
        <p:spPr>
          <a:xfrm rot="13546402">
            <a:off x="4282281" y="3939381"/>
            <a:ext cx="1619250" cy="3794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4065" y="2819400"/>
            <a:ext cx="520700" cy="366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3" grpId="0" animBg="1"/>
      <p:bldP spid="16" grpId="0"/>
      <p:bldP spid="18" grpId="0"/>
      <p:bldP spid="20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</a:t>
            </a:r>
            <a:r>
              <a:rPr lang="zh-CN" altLang="en-US"/>
              <a:t>身份是可以切换，注意是学生哦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="" xmlns:a16="http://schemas.microsoft.com/office/drawing/2014/main" id="{876E3BAC-D10A-4B42-AB50-C329DBA44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180" y="1600200"/>
            <a:ext cx="952563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                 </a:t>
            </a:r>
            <a:br>
              <a:rPr lang="en-US" altLang="zh-CN" sz="3600"/>
            </a:br>
            <a:r>
              <a:rPr lang="en-US" altLang="zh-CN" sz="3600"/>
              <a:t>        </a:t>
            </a:r>
            <a:r>
              <a:rPr lang="zh-CN" altLang="en-US" sz="3600"/>
              <a:t>登陆后确认课程（课程在共享课里面是对的）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580" y="1600200"/>
            <a:ext cx="5067300" cy="4526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835150"/>
            <a:ext cx="5765165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点击课程即可进行学习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53210"/>
            <a:ext cx="11127105" cy="4806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sym typeface="+mn-ea"/>
              </a:rPr>
              <a:t>                    </a:t>
            </a:r>
            <a:r>
              <a:rPr lang="zh-CN" altLang="en-US" sz="3600">
                <a:sym typeface="+mn-ea"/>
              </a:rPr>
              <a:t>见面课的两种收看方式（参加直播或回放）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990" y="1503045"/>
            <a:ext cx="1016444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           </a:t>
            </a:r>
            <a:r>
              <a:rPr lang="zh-CN" altLang="en-US" sz="3600"/>
              <a:t>点击成绩分析，可以查看实时学习进度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065" y="2072005"/>
            <a:ext cx="10213340" cy="4056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1392535" cy="1143000"/>
          </a:xfrm>
        </p:spPr>
        <p:txBody>
          <a:bodyPr/>
          <a:lstStyle/>
          <a:p>
            <a:r>
              <a:rPr lang="en-US" altLang="zh-CN" sz="3600"/>
              <a:t>                   </a:t>
            </a:r>
            <a:r>
              <a:rPr lang="zh-CN" altLang="en-US" sz="3200"/>
              <a:t>在线客服（输入转人工，可以咨询课程相关问题）</a:t>
            </a:r>
          </a:p>
        </p:txBody>
      </p:sp>
      <p:pic>
        <p:nvPicPr>
          <p:cNvPr id="63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10" y="1604010"/>
            <a:ext cx="4415790" cy="5032375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785" y="1604010"/>
            <a:ext cx="5294630" cy="42437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温馨提示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609600" y="1143635"/>
            <a:ext cx="11603990" cy="5403215"/>
          </a:xfrm>
        </p:spPr>
        <p:txBody>
          <a:bodyPr vert="horz" wrap="square" lIns="91440" tIns="45720" rIns="91440" bIns="45720" anchor="t"/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需要在规定时间内完成相应的内容，学习时间需要完成在线视频，章节测试和网络见面课；  考试时间只能参加期末考试</a:t>
            </a:r>
          </a:p>
          <a:p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2.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每节视频后面打勾之后代表这一节看完，快进拖动都不算进度，智慧树后台实时监测学习行为，如存在刷课等行为，报给教务处，后果自负</a:t>
            </a:r>
            <a:endParaRPr lang="en-US" altLang="zh-CN" sz="2800" dirty="0"/>
          </a:p>
          <a:p>
            <a:r>
              <a:rPr lang="en-US" altLang="zh-CN" sz="2800" dirty="0"/>
              <a:t>3.</a:t>
            </a:r>
            <a:r>
              <a:rPr lang="zh-CN" altLang="en-US" sz="2800" dirty="0"/>
              <a:t>期末考试建议用电脑答题，且检查网络、电脑等是否正常情况下作答，并在规定时间内提交试卷，考试有时间限制，到时间不做也会自动提交</a:t>
            </a:r>
          </a:p>
          <a:p>
            <a:pPr marL="0" indent="0">
              <a:buNone/>
            </a:pPr>
            <a:r>
              <a:rPr lang="zh-CN" altLang="en-US" sz="2800" dirty="0"/>
              <a:t>    </a:t>
            </a:r>
            <a:r>
              <a:rPr lang="en-US" altLang="zh-CN" sz="2800" dirty="0"/>
              <a:t>4.</a:t>
            </a:r>
            <a:r>
              <a:rPr lang="zh-CN" altLang="en-US" sz="2800" dirty="0"/>
              <a:t>如果忘记密码，请在登录界面下点击忘记密码并重置密码</a:t>
            </a:r>
            <a:endParaRPr lang="en-US" altLang="zh-CN" sz="2800" dirty="0"/>
          </a:p>
          <a:p>
            <a:r>
              <a:rPr lang="en-US" altLang="zh-CN" sz="2800" dirty="0"/>
              <a:t>5.</a:t>
            </a:r>
            <a:r>
              <a:rPr lang="zh-CN" altLang="en-US" sz="2800" dirty="0"/>
              <a:t>如果有问题及时询问在线客服来处理。</a:t>
            </a:r>
          </a:p>
          <a:p>
            <a:pPr marL="0" indent="0">
              <a:buNone/>
            </a:pPr>
            <a:endParaRPr lang="zh-CN" altLang="en-US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>
                <a:alpha val="100000"/>
              </a:srgbClr>
            </a:gs>
            <a:gs pos="74001">
              <a:srgbClr val="B0C6E1">
                <a:alpha val="100000"/>
              </a:srgbClr>
            </a:gs>
            <a:gs pos="83000">
              <a:srgbClr val="B0C6E1">
                <a:alpha val="100000"/>
              </a:srgbClr>
            </a:gs>
            <a:gs pos="100000">
              <a:srgbClr val="CAD9E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1550" y="1273175"/>
            <a:ext cx="9990138" cy="359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4"/>
          <p:cNvSpPr txBox="1"/>
          <p:nvPr/>
        </p:nvSpPr>
        <p:spPr>
          <a:xfrm>
            <a:off x="955675" y="976313"/>
            <a:ext cx="8485188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一、选课课程介绍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导入选课登录流程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导入选课具体操作演示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四、见面课，考试注意事项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五、温馨提示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5913" y="423863"/>
            <a:ext cx="1512888" cy="48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2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说明：</a:t>
            </a:r>
          </a:p>
          <a:p>
            <a:r>
              <a:rPr lang="zh-CN" altLang="en-US" dirty="0"/>
              <a:t>本课程是过程性考核标准，在线视频</a:t>
            </a:r>
            <a:r>
              <a:rPr lang="en-US" altLang="zh-CN" dirty="0"/>
              <a:t>30</a:t>
            </a:r>
            <a:r>
              <a:rPr lang="zh-CN" altLang="en-US" dirty="0"/>
              <a:t>分，章节测试</a:t>
            </a:r>
            <a:r>
              <a:rPr lang="en-US" altLang="zh-CN" dirty="0"/>
              <a:t>10</a:t>
            </a:r>
            <a:r>
              <a:rPr lang="zh-CN" altLang="en-US" dirty="0"/>
              <a:t>分，网络见面课是</a:t>
            </a:r>
            <a:r>
              <a:rPr lang="en-US" altLang="zh-CN" dirty="0"/>
              <a:t>20</a:t>
            </a:r>
            <a:r>
              <a:rPr lang="zh-CN" altLang="en-US" dirty="0"/>
              <a:t>分，期末考试是</a:t>
            </a:r>
            <a:r>
              <a:rPr lang="en-US" altLang="zh-CN" dirty="0"/>
              <a:t>40</a:t>
            </a:r>
            <a:r>
              <a:rPr lang="zh-CN" altLang="en-US" dirty="0"/>
              <a:t>分，如果学生平时一点不学习，只参加期末考试，那最后一定是不及格的。</a:t>
            </a:r>
          </a:p>
          <a:p>
            <a:r>
              <a:rPr lang="zh-CN" altLang="en-US" dirty="0"/>
              <a:t>每门课程都不同的网络见面课，同学可以在直播时间看直播或者看视频的回放都是可以的，只要在考试前完成都可以，网络见面课看完</a:t>
            </a:r>
            <a:r>
              <a:rPr lang="en-US" altLang="zh-CN" dirty="0"/>
              <a:t>80%</a:t>
            </a:r>
            <a:r>
              <a:rPr lang="zh-CN" altLang="en-US" dirty="0"/>
              <a:t>以上即可获得本次见面课的满分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       电脑网址：</a:t>
            </a:r>
            <a:r>
              <a:rPr lang="en-US" altLang="zh-CN" dirty="0"/>
              <a:t>www.zhihuishu.com</a:t>
            </a:r>
            <a:endParaRPr lang="zh-CN" altLang="en-US" dirty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r>
              <a:rPr lang="zh-CN" altLang="en-US" dirty="0">
                <a:sym typeface="+mn-ea"/>
              </a:rPr>
              <a:t>电脑端网址：</a:t>
            </a:r>
            <a:r>
              <a:rPr lang="en-US" altLang="zh-CN" dirty="0">
                <a:sym typeface="+mn-ea"/>
              </a:rPr>
              <a:t>www.zhihuishu.com</a:t>
            </a:r>
          </a:p>
          <a:p>
            <a:r>
              <a:rPr lang="zh-CN" altLang="en-US" dirty="0">
                <a:sym typeface="+mn-ea"/>
              </a:rPr>
              <a:t>手机端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：知到</a:t>
            </a:r>
          </a:p>
          <a:p>
            <a:r>
              <a:rPr lang="zh-CN" altLang="en-US" dirty="0">
                <a:sym typeface="+mn-ea"/>
              </a:rPr>
              <a:t>（手机端可以从商店直接下载，注意不是智慧树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，是知到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500188"/>
            <a:ext cx="2779713" cy="494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30525" y="452438"/>
            <a:ext cx="5716588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端（知到）登录流程</a:t>
            </a:r>
          </a:p>
        </p:txBody>
      </p:sp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7" name="文本框 20"/>
          <p:cNvSpPr txBox="1"/>
          <p:nvPr/>
        </p:nvSpPr>
        <p:spPr>
          <a:xfrm>
            <a:off x="532130" y="1079500"/>
            <a:ext cx="3673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新生（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首次学智慧树课程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9600" y="16970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sp>
        <p:nvSpPr>
          <p:cNvPr id="26" name="矩形 25"/>
          <p:cNvSpPr/>
          <p:nvPr/>
        </p:nvSpPr>
        <p:spPr>
          <a:xfrm>
            <a:off x="3862388" y="2835275"/>
            <a:ext cx="735013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86250" y="5972175"/>
            <a:ext cx="566738" cy="565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25400" y="4276725"/>
            <a:ext cx="1568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</p:txBody>
      </p:sp>
      <p:sp>
        <p:nvSpPr>
          <p:cNvPr id="9" name=" 14"/>
          <p:cNvSpPr/>
          <p:nvPr/>
        </p:nvSpPr>
        <p:spPr>
          <a:xfrm>
            <a:off x="1239838" y="4276725"/>
            <a:ext cx="1155700" cy="33813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5" name=" 135"/>
          <p:cNvSpPr/>
          <p:nvPr/>
        </p:nvSpPr>
        <p:spPr>
          <a:xfrm>
            <a:off x="5207000" y="3654425"/>
            <a:ext cx="1504950" cy="388938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QQ截图20170615173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13" y="1443038"/>
            <a:ext cx="2879725" cy="484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7116763" y="1863725"/>
            <a:ext cx="2738438" cy="401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 135"/>
          <p:cNvSpPr/>
          <p:nvPr/>
        </p:nvSpPr>
        <p:spPr>
          <a:xfrm rot="9486158" flipV="1">
            <a:off x="9896475" y="1643063"/>
            <a:ext cx="831850" cy="33337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33050" y="1339850"/>
            <a:ext cx="156845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可进行搜索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07000" y="2054225"/>
            <a:ext cx="183832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点击学号登录</a:t>
            </a:r>
          </a:p>
        </p:txBody>
      </p:sp>
      <p:sp>
        <p:nvSpPr>
          <p:cNvPr id="19" name=" 19"/>
          <p:cNvSpPr/>
          <p:nvPr/>
        </p:nvSpPr>
        <p:spPr>
          <a:xfrm rot="9789166">
            <a:off x="4514850" y="2459038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18" grpId="0" animBg="1"/>
      <p:bldP spid="12" grpId="0"/>
      <p:bldP spid="14" grpId="0" animBg="1"/>
      <p:bldP spid="1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38" y="1709738"/>
            <a:ext cx="2714625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40038" y="1389063"/>
            <a:ext cx="1017587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651750" y="1389063"/>
            <a:ext cx="1019175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</a:p>
        </p:txBody>
      </p:sp>
      <p:sp>
        <p:nvSpPr>
          <p:cNvPr id="9222" name="文本框 20"/>
          <p:cNvSpPr txBox="1"/>
          <p:nvPr/>
        </p:nvSpPr>
        <p:spPr>
          <a:xfrm>
            <a:off x="166688" y="958850"/>
            <a:ext cx="432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（当学生在导入名单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30525" y="452438"/>
            <a:ext cx="5845175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pic>
        <p:nvPicPr>
          <p:cNvPr id="2" name="图片 1" descr="QQ截图201706151818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709738"/>
            <a:ext cx="2941638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7063" y="3582988"/>
            <a:ext cx="148748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验证“姓氏”首字</a:t>
            </a:r>
          </a:p>
        </p:txBody>
      </p:sp>
      <p:sp>
        <p:nvSpPr>
          <p:cNvPr id="19" name=" 19"/>
          <p:cNvSpPr/>
          <p:nvPr/>
        </p:nvSpPr>
        <p:spPr>
          <a:xfrm>
            <a:off x="1755775" y="3736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24688" y="3832225"/>
            <a:ext cx="2439988" cy="320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 19"/>
          <p:cNvSpPr/>
          <p:nvPr/>
        </p:nvSpPr>
        <p:spPr>
          <a:xfrm rot="13975315">
            <a:off x="9022556" y="4523581"/>
            <a:ext cx="1123950" cy="29686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15463" y="5191125"/>
            <a:ext cx="14890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绑定手机号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" grpId="0"/>
      <p:bldP spid="23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0"/>
          <p:cNvSpPr txBox="1"/>
          <p:nvPr/>
        </p:nvSpPr>
        <p:spPr>
          <a:xfrm>
            <a:off x="155575" y="958850"/>
            <a:ext cx="432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（当学生在导入名单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登录）</a:t>
            </a:r>
          </a:p>
        </p:txBody>
      </p:sp>
      <p:pic>
        <p:nvPicPr>
          <p:cNvPr id="4" name="图片 3" descr="QQ截图201706151818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784350"/>
            <a:ext cx="2881313" cy="493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2919413" y="1465263"/>
            <a:ext cx="1017587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Step4</a:t>
            </a:r>
          </a:p>
        </p:txBody>
      </p:sp>
      <p:sp>
        <p:nvSpPr>
          <p:cNvPr id="6" name="矩形 5"/>
          <p:cNvSpPr/>
          <p:nvPr/>
        </p:nvSpPr>
        <p:spPr>
          <a:xfrm>
            <a:off x="2038350" y="3589338"/>
            <a:ext cx="2765425" cy="80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QQ截图20170615181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8" y="1784350"/>
            <a:ext cx="298132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7966075" y="5049838"/>
            <a:ext cx="1757363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7550" y="1465263"/>
            <a:ext cx="1017588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30525" y="452438"/>
            <a:ext cx="5845175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0" y="3213100"/>
            <a:ext cx="183673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修改初始密码</a:t>
            </a:r>
          </a:p>
        </p:txBody>
      </p:sp>
      <p:sp>
        <p:nvSpPr>
          <p:cNvPr id="12" name=" 19"/>
          <p:cNvSpPr/>
          <p:nvPr/>
        </p:nvSpPr>
        <p:spPr>
          <a:xfrm rot="1713870">
            <a:off x="717550" y="3609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01338" y="4629150"/>
            <a:ext cx="18383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</a:p>
        </p:txBody>
      </p:sp>
      <p:sp>
        <p:nvSpPr>
          <p:cNvPr id="14" name=" 19"/>
          <p:cNvSpPr/>
          <p:nvPr/>
        </p:nvSpPr>
        <p:spPr>
          <a:xfrm rot="9789166">
            <a:off x="9737725" y="49942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 19"/>
          <p:cNvSpPr/>
          <p:nvPr/>
        </p:nvSpPr>
        <p:spPr>
          <a:xfrm>
            <a:off x="5459413" y="3833813"/>
            <a:ext cx="13636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8" grpId="0" animBg="1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88" y="1831975"/>
            <a:ext cx="2752725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30525" y="452438"/>
            <a:ext cx="5611813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sp>
        <p:nvSpPr>
          <p:cNvPr id="11268" name="文本框 20"/>
          <p:cNvSpPr txBox="1"/>
          <p:nvPr/>
        </p:nvSpPr>
        <p:spPr>
          <a:xfrm>
            <a:off x="79375" y="1069975"/>
            <a:ext cx="13477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老生</a:t>
            </a:r>
          </a:p>
        </p:txBody>
      </p:sp>
      <p:pic>
        <p:nvPicPr>
          <p:cNvPr id="9" name="图片 8" descr="QQ截图201706151819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13" y="1831975"/>
            <a:ext cx="2895600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819400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81913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</a:p>
        </p:txBody>
      </p:sp>
      <p:sp>
        <p:nvSpPr>
          <p:cNvPr id="13" name="矩形 12"/>
          <p:cNvSpPr/>
          <p:nvPr/>
        </p:nvSpPr>
        <p:spPr>
          <a:xfrm>
            <a:off x="2351088" y="3055938"/>
            <a:ext cx="706438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91388" y="4986338"/>
            <a:ext cx="1697038" cy="630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9038" y="3071813"/>
            <a:ext cx="685800" cy="309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2925" y="4433888"/>
            <a:ext cx="18383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或学号登录</a:t>
            </a:r>
          </a:p>
        </p:txBody>
      </p:sp>
      <p:sp>
        <p:nvSpPr>
          <p:cNvPr id="17" name=" 19"/>
          <p:cNvSpPr/>
          <p:nvPr/>
        </p:nvSpPr>
        <p:spPr>
          <a:xfrm rot="19094262">
            <a:off x="869950" y="3717925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55225" y="4386263"/>
            <a:ext cx="1836738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</a:p>
        </p:txBody>
      </p:sp>
      <p:sp>
        <p:nvSpPr>
          <p:cNvPr id="19" name=" 19"/>
          <p:cNvSpPr/>
          <p:nvPr/>
        </p:nvSpPr>
        <p:spPr>
          <a:xfrm rot="9789166">
            <a:off x="9091613" y="4751388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64150" y="3495675"/>
            <a:ext cx="148748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</a:p>
        </p:txBody>
      </p:sp>
      <p:sp>
        <p:nvSpPr>
          <p:cNvPr id="23" name=" 19"/>
          <p:cNvSpPr/>
          <p:nvPr/>
        </p:nvSpPr>
        <p:spPr>
          <a:xfrm>
            <a:off x="4957763" y="3857625"/>
            <a:ext cx="15541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6" grpId="0" animBg="1"/>
      <p:bldP spid="14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/>
              <a:t>注意：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/>
              <a:t>学习那项是学分课，自己想学添加的课为兴趣课</a:t>
            </a:r>
          </a:p>
          <a:p>
            <a:r>
              <a:rPr lang="zh-CN" altLang="en-US"/>
              <a:t>成绩分析可以看成绩比例构成，得分等</a:t>
            </a:r>
          </a:p>
          <a:p>
            <a:r>
              <a:rPr lang="zh-CN" altLang="en-US"/>
              <a:t>课程名称下面是作业考试</a:t>
            </a:r>
          </a:p>
          <a:p>
            <a:r>
              <a:rPr lang="zh-CN" altLang="en-US"/>
              <a:t>点去学习就可以学习在线视频和网络见面课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315" y="10795"/>
            <a:ext cx="4996815" cy="68014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智慧树演示文稿</Template>
  <TotalTime>3</TotalTime>
  <Words>694</Words>
  <Application>Microsoft Office PowerPoint</Application>
  <PresentationFormat>自定义</PresentationFormat>
  <Paragraphs>74</Paragraphs>
  <Slides>18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共享课程注册登录流程</vt:lpstr>
      <vt:lpstr>幻灯片 2</vt:lpstr>
      <vt:lpstr>幻灯片 3</vt:lpstr>
      <vt:lpstr>       电脑网址：www.zhihuishu.com</vt:lpstr>
      <vt:lpstr>幻灯片 5</vt:lpstr>
      <vt:lpstr>幻灯片 6</vt:lpstr>
      <vt:lpstr>幻灯片 7</vt:lpstr>
      <vt:lpstr>幻灯片 8</vt:lpstr>
      <vt:lpstr>幻灯片 9</vt:lpstr>
      <vt:lpstr>幻灯片 10</vt:lpstr>
      <vt:lpstr>         身份是可以切换，注意是学生哦</vt:lpstr>
      <vt:lpstr>                          登陆后确认课程（课程在共享课里面是对的）</vt:lpstr>
      <vt:lpstr>点击课程即可进行学习</vt:lpstr>
      <vt:lpstr>                    见面课的两种收看方式（参加直播或回放）</vt:lpstr>
      <vt:lpstr>           点击成绩分析，可以查看实时学习进度</vt:lpstr>
      <vt:lpstr>                   在线客服（输入转人工，可以咨询课程相关问题）</vt:lpstr>
      <vt:lpstr>温馨提示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lizho</dc:creator>
  <cp:lastModifiedBy>微软用户</cp:lastModifiedBy>
  <cp:revision>320</cp:revision>
  <dcterms:created xsi:type="dcterms:W3CDTF">2016-06-27T04:45:00Z</dcterms:created>
  <dcterms:modified xsi:type="dcterms:W3CDTF">2020-10-31T12:44:36Z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2052-11.1.0.8900</vt:lpwstr>
  </property>
</Properties>
</file>