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99" r:id="rId4"/>
    <p:sldId id="335" r:id="rId5"/>
    <p:sldId id="292" r:id="rId6"/>
    <p:sldId id="293" r:id="rId7"/>
    <p:sldId id="301" r:id="rId8"/>
    <p:sldId id="303" r:id="rId9"/>
    <p:sldId id="300" r:id="rId10"/>
    <p:sldId id="304" r:id="rId11"/>
    <p:sldId id="305" r:id="rId12"/>
    <p:sldId id="306" r:id="rId13"/>
    <p:sldId id="328" r:id="rId14"/>
    <p:sldId id="33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7DD"/>
    <a:srgbClr val="3D87A4"/>
    <a:srgbClr val="20546B"/>
    <a:srgbClr val="143F50"/>
    <a:srgbClr val="FDFDFD"/>
    <a:srgbClr val="6C6C6C"/>
    <a:srgbClr val="20586E"/>
    <a:srgbClr val="296984"/>
    <a:srgbClr val="F4F4F4"/>
    <a:srgbClr val="E8B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2" y="9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 userDrawn="1"/>
        </p:nvSpPr>
        <p:spPr>
          <a:xfrm>
            <a:off x="0" y="4133589"/>
            <a:ext cx="12192000" cy="2561572"/>
          </a:xfrm>
          <a:custGeom>
            <a:avLst/>
            <a:gdLst>
              <a:gd name="connsiteX0" fmla="*/ 5029201 w 12192000"/>
              <a:gd name="connsiteY0" fmla="*/ 8 h 3714757"/>
              <a:gd name="connsiteX1" fmla="*/ 9448800 w 12192000"/>
              <a:gd name="connsiteY1" fmla="*/ 1219208 h 3714757"/>
              <a:gd name="connsiteX2" fmla="*/ 12025313 w 12192000"/>
              <a:gd name="connsiteY2" fmla="*/ 814396 h 3714757"/>
              <a:gd name="connsiteX3" fmla="*/ 12192000 w 12192000"/>
              <a:gd name="connsiteY3" fmla="*/ 769230 h 3714757"/>
              <a:gd name="connsiteX4" fmla="*/ 12192000 w 12192000"/>
              <a:gd name="connsiteY4" fmla="*/ 3714757 h 3714757"/>
              <a:gd name="connsiteX5" fmla="*/ 0 w 12192000"/>
              <a:gd name="connsiteY5" fmla="*/ 3714757 h 3714757"/>
              <a:gd name="connsiteX6" fmla="*/ 0 w 12192000"/>
              <a:gd name="connsiteY6" fmla="*/ 1230256 h 3714757"/>
              <a:gd name="connsiteX7" fmla="*/ 129595 w 12192000"/>
              <a:gd name="connsiteY7" fmla="*/ 1226664 h 3714757"/>
              <a:gd name="connsiteX8" fmla="*/ 400050 w 12192000"/>
              <a:gd name="connsiteY8" fmla="*/ 1200158 h 3714757"/>
              <a:gd name="connsiteX9" fmla="*/ 5029201 w 12192000"/>
              <a:gd name="connsiteY9" fmla="*/ 8 h 371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714757">
                <a:moveTo>
                  <a:pt x="5029201" y="8"/>
                </a:moveTo>
                <a:cubicBezTo>
                  <a:pt x="6537325" y="3183"/>
                  <a:pt x="7931150" y="1177933"/>
                  <a:pt x="9448800" y="1219208"/>
                </a:cubicBezTo>
                <a:cubicBezTo>
                  <a:pt x="10207625" y="1239846"/>
                  <a:pt x="11155362" y="1040614"/>
                  <a:pt x="12025313" y="814396"/>
                </a:cubicBezTo>
                <a:lnTo>
                  <a:pt x="12192000" y="769230"/>
                </a:lnTo>
                <a:lnTo>
                  <a:pt x="12192000" y="3714757"/>
                </a:lnTo>
                <a:lnTo>
                  <a:pt x="0" y="3714757"/>
                </a:lnTo>
                <a:lnTo>
                  <a:pt x="0" y="1230256"/>
                </a:lnTo>
                <a:lnTo>
                  <a:pt x="129595" y="1226664"/>
                </a:lnTo>
                <a:cubicBezTo>
                  <a:pt x="221990" y="1221118"/>
                  <a:pt x="312341" y="1212461"/>
                  <a:pt x="400050" y="1200158"/>
                </a:cubicBezTo>
                <a:cubicBezTo>
                  <a:pt x="1803400" y="1003308"/>
                  <a:pt x="3521075" y="-3167"/>
                  <a:pt x="5029201" y="8"/>
                </a:cubicBezTo>
                <a:close/>
              </a:path>
            </a:pathLst>
          </a:custGeom>
          <a:solidFill>
            <a:srgbClr val="EE8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4296428"/>
            <a:ext cx="12192000" cy="2561572"/>
          </a:xfrm>
          <a:custGeom>
            <a:avLst/>
            <a:gdLst>
              <a:gd name="connsiteX0" fmla="*/ 5029201 w 12192000"/>
              <a:gd name="connsiteY0" fmla="*/ 8 h 3714757"/>
              <a:gd name="connsiteX1" fmla="*/ 9448800 w 12192000"/>
              <a:gd name="connsiteY1" fmla="*/ 1219208 h 3714757"/>
              <a:gd name="connsiteX2" fmla="*/ 12025313 w 12192000"/>
              <a:gd name="connsiteY2" fmla="*/ 814396 h 3714757"/>
              <a:gd name="connsiteX3" fmla="*/ 12192000 w 12192000"/>
              <a:gd name="connsiteY3" fmla="*/ 769230 h 3714757"/>
              <a:gd name="connsiteX4" fmla="*/ 12192000 w 12192000"/>
              <a:gd name="connsiteY4" fmla="*/ 3714757 h 3714757"/>
              <a:gd name="connsiteX5" fmla="*/ 0 w 12192000"/>
              <a:gd name="connsiteY5" fmla="*/ 3714757 h 3714757"/>
              <a:gd name="connsiteX6" fmla="*/ 0 w 12192000"/>
              <a:gd name="connsiteY6" fmla="*/ 1230256 h 3714757"/>
              <a:gd name="connsiteX7" fmla="*/ 129595 w 12192000"/>
              <a:gd name="connsiteY7" fmla="*/ 1226664 h 3714757"/>
              <a:gd name="connsiteX8" fmla="*/ 400050 w 12192000"/>
              <a:gd name="connsiteY8" fmla="*/ 1200158 h 3714757"/>
              <a:gd name="connsiteX9" fmla="*/ 5029201 w 12192000"/>
              <a:gd name="connsiteY9" fmla="*/ 8 h 371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714757">
                <a:moveTo>
                  <a:pt x="5029201" y="8"/>
                </a:moveTo>
                <a:cubicBezTo>
                  <a:pt x="6537325" y="3183"/>
                  <a:pt x="7931150" y="1177933"/>
                  <a:pt x="9448800" y="1219208"/>
                </a:cubicBezTo>
                <a:cubicBezTo>
                  <a:pt x="10207625" y="1239846"/>
                  <a:pt x="11155362" y="1040614"/>
                  <a:pt x="12025313" y="814396"/>
                </a:cubicBezTo>
                <a:lnTo>
                  <a:pt x="12192000" y="769230"/>
                </a:lnTo>
                <a:lnTo>
                  <a:pt x="12192000" y="3714757"/>
                </a:lnTo>
                <a:lnTo>
                  <a:pt x="0" y="3714757"/>
                </a:lnTo>
                <a:lnTo>
                  <a:pt x="0" y="1230256"/>
                </a:lnTo>
                <a:lnTo>
                  <a:pt x="129595" y="1226664"/>
                </a:lnTo>
                <a:cubicBezTo>
                  <a:pt x="221990" y="1221118"/>
                  <a:pt x="312341" y="1212461"/>
                  <a:pt x="400050" y="1200158"/>
                </a:cubicBezTo>
                <a:cubicBezTo>
                  <a:pt x="1803400" y="1003308"/>
                  <a:pt x="3521075" y="-3167"/>
                  <a:pt x="5029201" y="8"/>
                </a:cubicBezTo>
                <a:close/>
              </a:path>
            </a:pathLst>
          </a:custGeom>
          <a:solidFill>
            <a:srgbClr val="00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106741" y="2007709"/>
            <a:ext cx="7978515" cy="1174053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rgbClr val="003E5F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E5CD-9945-48D8-9CF2-E449B1E4F2DA}" type="datetimeFigureOut">
              <a:rPr lang="zh-CN" altLang="en-US" smtClean="0"/>
              <a:t>2022-06-06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BD95-485B-474A-8784-54ED2A69D1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18611"/>
            <a:ext cx="12192000" cy="4339389"/>
          </a:xfrm>
          <a:prstGeom prst="rect">
            <a:avLst/>
          </a:prstGeom>
          <a:solidFill>
            <a:srgbClr val="41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724024" y="1096046"/>
            <a:ext cx="8924925" cy="4665908"/>
          </a:xfrm>
          <a:custGeom>
            <a:avLst/>
            <a:gdLst>
              <a:gd name="connsiteX0" fmla="*/ 4462463 w 8924925"/>
              <a:gd name="connsiteY0" fmla="*/ 0 h 4665908"/>
              <a:gd name="connsiteX1" fmla="*/ 8921783 w 8924925"/>
              <a:gd name="connsiteY1" fmla="*/ 475412 h 4665908"/>
              <a:gd name="connsiteX2" fmla="*/ 8924925 w 8924925"/>
              <a:gd name="connsiteY2" fmla="*/ 475412 h 4665908"/>
              <a:gd name="connsiteX3" fmla="*/ 8924925 w 8924925"/>
              <a:gd name="connsiteY3" fmla="*/ 475747 h 4665908"/>
              <a:gd name="connsiteX4" fmla="*/ 8924925 w 8924925"/>
              <a:gd name="connsiteY4" fmla="*/ 4190161 h 4665908"/>
              <a:gd name="connsiteX5" fmla="*/ 8924925 w 8924925"/>
              <a:gd name="connsiteY5" fmla="*/ 4190162 h 4665908"/>
              <a:gd name="connsiteX6" fmla="*/ 8924915 w 8924925"/>
              <a:gd name="connsiteY6" fmla="*/ 4190162 h 4665908"/>
              <a:gd name="connsiteX7" fmla="*/ 4462463 w 8924925"/>
              <a:gd name="connsiteY7" fmla="*/ 4665908 h 4665908"/>
              <a:gd name="connsiteX8" fmla="*/ 10 w 8924925"/>
              <a:gd name="connsiteY8" fmla="*/ 4190162 h 4665908"/>
              <a:gd name="connsiteX9" fmla="*/ 0 w 8924925"/>
              <a:gd name="connsiteY9" fmla="*/ 4190162 h 4665908"/>
              <a:gd name="connsiteX10" fmla="*/ 0 w 8924925"/>
              <a:gd name="connsiteY10" fmla="*/ 4190161 h 4665908"/>
              <a:gd name="connsiteX11" fmla="*/ 0 w 8924925"/>
              <a:gd name="connsiteY11" fmla="*/ 4190161 h 4665908"/>
              <a:gd name="connsiteX12" fmla="*/ 0 w 8924925"/>
              <a:gd name="connsiteY12" fmla="*/ 4190161 h 4665908"/>
              <a:gd name="connsiteX13" fmla="*/ 0 w 8924925"/>
              <a:gd name="connsiteY13" fmla="*/ 475747 h 4665908"/>
              <a:gd name="connsiteX14" fmla="*/ 0 w 8924925"/>
              <a:gd name="connsiteY14" fmla="*/ 475412 h 4665908"/>
              <a:gd name="connsiteX15" fmla="*/ 3143 w 8924925"/>
              <a:gd name="connsiteY15" fmla="*/ 475412 h 466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24925" h="4665908">
                <a:moveTo>
                  <a:pt x="4462463" y="0"/>
                </a:moveTo>
                <a:lnTo>
                  <a:pt x="8921783" y="475412"/>
                </a:lnTo>
                <a:lnTo>
                  <a:pt x="8924925" y="475412"/>
                </a:lnTo>
                <a:lnTo>
                  <a:pt x="8924925" y="475747"/>
                </a:lnTo>
                <a:lnTo>
                  <a:pt x="8924925" y="4190161"/>
                </a:lnTo>
                <a:lnTo>
                  <a:pt x="8924925" y="4190162"/>
                </a:lnTo>
                <a:lnTo>
                  <a:pt x="8924915" y="4190162"/>
                </a:lnTo>
                <a:lnTo>
                  <a:pt x="4462463" y="4665908"/>
                </a:lnTo>
                <a:lnTo>
                  <a:pt x="10" y="4190162"/>
                </a:lnTo>
                <a:lnTo>
                  <a:pt x="0" y="4190162"/>
                </a:lnTo>
                <a:lnTo>
                  <a:pt x="0" y="4190161"/>
                </a:lnTo>
                <a:lnTo>
                  <a:pt x="0" y="4190161"/>
                </a:lnTo>
                <a:lnTo>
                  <a:pt x="0" y="4190161"/>
                </a:lnTo>
                <a:lnTo>
                  <a:pt x="0" y="475747"/>
                </a:lnTo>
                <a:lnTo>
                  <a:pt x="0" y="475412"/>
                </a:lnTo>
                <a:lnTo>
                  <a:pt x="3143" y="475412"/>
                </a:lnTo>
                <a:close/>
              </a:path>
            </a:pathLst>
          </a:custGeom>
          <a:solidFill>
            <a:srgbClr val="286881"/>
          </a:solidFill>
          <a:ln w="76200">
            <a:solidFill>
              <a:srgbClr val="F3B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301916" y="301962"/>
            <a:ext cx="1588168" cy="1588168"/>
          </a:xfrm>
          <a:prstGeom prst="ellipse">
            <a:avLst/>
          </a:prstGeom>
          <a:solidFill>
            <a:srgbClr val="F3B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575560" y="2967335"/>
            <a:ext cx="70408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博学易知考研学习平台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t="68517"/>
          <a:stretch>
            <a:fillRect/>
          </a:stretch>
        </p:blipFill>
        <p:spPr>
          <a:xfrm>
            <a:off x="1787130" y="4241156"/>
            <a:ext cx="8820000" cy="148372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5612" y="4300261"/>
            <a:ext cx="391414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全程考研    一网打尽</a:t>
            </a:r>
          </a:p>
        </p:txBody>
      </p:sp>
      <p:sp>
        <p:nvSpPr>
          <p:cNvPr id="25" name="矩形 24"/>
          <p:cNvSpPr/>
          <p:nvPr/>
        </p:nvSpPr>
        <p:spPr>
          <a:xfrm>
            <a:off x="5327470" y="680547"/>
            <a:ext cx="14020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2022</a:t>
            </a:r>
            <a:endParaRPr lang="zh-CN" altLang="en-US" sz="4800" dirty="0"/>
          </a:p>
        </p:txBody>
      </p:sp>
      <p:sp>
        <p:nvSpPr>
          <p:cNvPr id="8" name="矩形 7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pic>
        <p:nvPicPr>
          <p:cNvPr id="8" name="图片 7" descr="T(W{]WHO1V[I@15{_I107O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888345" y="384175"/>
            <a:ext cx="617855" cy="4375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4737100" y="1102360"/>
            <a:ext cx="5655945" cy="5537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3380105" y="1875155"/>
            <a:ext cx="2406650" cy="3409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9738360" y="1875155"/>
            <a:ext cx="1960245" cy="340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pic>
        <p:nvPicPr>
          <p:cNvPr id="7" name="图片 6" descr="PIOI5W62@3`T7H]B(8H6H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010" y="868680"/>
            <a:ext cx="5189220" cy="13011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243205" y="4794885"/>
            <a:ext cx="7232015" cy="19265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8809355" y="2704465"/>
            <a:ext cx="3039110" cy="3936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140970" y="2785110"/>
            <a:ext cx="7334250" cy="12865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5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pic>
        <p:nvPicPr>
          <p:cNvPr id="2" name="图片 1" descr="E8FOS9I6V1[%JLG5G}[LOM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" y="98425"/>
            <a:ext cx="11507470" cy="66154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18015" y="2338070"/>
            <a:ext cx="382270" cy="5676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9538335" y="2967990"/>
            <a:ext cx="382270" cy="5676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1651635" y="558800"/>
            <a:ext cx="7691120" cy="47478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1062355" y="5672455"/>
            <a:ext cx="4884420" cy="104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7536815" y="5570855"/>
            <a:ext cx="4228465" cy="1041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356652" y="970671"/>
            <a:ext cx="2927341" cy="5416061"/>
            <a:chOff x="2033095" y="858129"/>
            <a:chExt cx="2927341" cy="5416061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95" y="858129"/>
              <a:ext cx="2927341" cy="541606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2504992" y="1828800"/>
              <a:ext cx="1983545" cy="3516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14583" y="970671"/>
            <a:ext cx="2927341" cy="5416061"/>
            <a:chOff x="7505427" y="858129"/>
            <a:chExt cx="2927341" cy="5416061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427" y="858129"/>
              <a:ext cx="2927341" cy="541606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970763" y="1828800"/>
              <a:ext cx="1983545" cy="3516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1" descr="新博学易知微信二维码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94" y="2700142"/>
            <a:ext cx="1759317" cy="175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148965" y="4589780"/>
            <a:ext cx="1529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n-ea"/>
              </a:rPr>
              <a:t>H5</a:t>
            </a:r>
            <a:r>
              <a:rPr lang="zh-CN" altLang="en-US" b="1" dirty="0">
                <a:latin typeface="+mn-ea"/>
              </a:rPr>
              <a:t>微信版</a:t>
            </a:r>
            <a:endParaRPr lang="en-US" altLang="zh-CN" b="1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98882" y="4589530"/>
            <a:ext cx="135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ea"/>
              </a:rPr>
              <a:t>微信公众号</a:t>
            </a:r>
          </a:p>
        </p:txBody>
      </p:sp>
      <p:pic>
        <p:nvPicPr>
          <p:cNvPr id="9" name="图片 8" descr="考研H5微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925" y="2713355"/>
            <a:ext cx="1729105" cy="17291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01464" y="2269552"/>
            <a:ext cx="6784041" cy="1174053"/>
          </a:xfrm>
        </p:spPr>
        <p:txBody>
          <a:bodyPr/>
          <a:lstStyle/>
          <a:p>
            <a:r>
              <a:rPr lang="en-US" altLang="zh-CN" dirty="0"/>
              <a:t>THANK YOU</a:t>
            </a:r>
            <a:r>
              <a:rPr lang="zh-CN" altLang="en-US" dirty="0"/>
              <a:t>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69795" y="4760595"/>
            <a:ext cx="5625465" cy="156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浙江博学易知信息技术有限公司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地址：杭州市滨江区江陵路88号万轮科技园7号楼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电话：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邮箱：</a:t>
            </a: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网址：http://www.twbxyz.net/html/homeKy/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grpSp>
        <p:nvGrpSpPr>
          <p:cNvPr id="9" name="组合 26"/>
          <p:cNvGrpSpPr/>
          <p:nvPr/>
        </p:nvGrpSpPr>
        <p:grpSpPr>
          <a:xfrm>
            <a:off x="904875" y="721360"/>
            <a:ext cx="2844800" cy="549275"/>
            <a:chOff x="1425" y="1161"/>
            <a:chExt cx="4480" cy="864"/>
          </a:xfrm>
        </p:grpSpPr>
        <p:sp>
          <p:nvSpPr>
            <p:cNvPr id="10" name="文本框 1"/>
            <p:cNvSpPr txBox="1"/>
            <p:nvPr/>
          </p:nvSpPr>
          <p:spPr>
            <a:xfrm>
              <a:off x="2071" y="1161"/>
              <a:ext cx="3834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访问方式</a:t>
              </a:r>
            </a:p>
          </p:txBody>
        </p:sp>
        <p:sp>
          <p:nvSpPr>
            <p:cNvPr id="14" name="流程图: 合并 13"/>
            <p:cNvSpPr/>
            <p:nvPr/>
          </p:nvSpPr>
          <p:spPr>
            <a:xfrm rot="16200000">
              <a:off x="1302" y="1357"/>
              <a:ext cx="680" cy="453"/>
            </a:xfrm>
            <a:prstGeom prst="flowChartMerge">
              <a:avLst/>
            </a:prstGeom>
            <a:noFill/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33600" y="1407151"/>
            <a:ext cx="8050889" cy="2336809"/>
            <a:chOff x="2133600" y="1650991"/>
            <a:chExt cx="8050889" cy="2336809"/>
          </a:xfrm>
        </p:grpSpPr>
        <p:sp>
          <p:nvSpPr>
            <p:cNvPr id="31" name="矩形 30"/>
            <p:cNvSpPr/>
            <p:nvPr/>
          </p:nvSpPr>
          <p:spPr>
            <a:xfrm>
              <a:off x="2133600" y="2794000"/>
              <a:ext cx="2278636" cy="1193800"/>
            </a:xfrm>
            <a:prstGeom prst="rect">
              <a:avLst/>
            </a:prstGeom>
            <a:solidFill>
              <a:srgbClr val="EE8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平行四边形 31"/>
            <p:cNvSpPr/>
            <p:nvPr/>
          </p:nvSpPr>
          <p:spPr>
            <a:xfrm rot="16200000">
              <a:off x="3368168" y="2943732"/>
              <a:ext cx="1574800" cy="513336"/>
            </a:xfrm>
            <a:prstGeom prst="parallelogram">
              <a:avLst>
                <a:gd name="adj" fmla="val 772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898899" y="2412998"/>
              <a:ext cx="2278636" cy="1193800"/>
            </a:xfrm>
            <a:prstGeom prst="rect">
              <a:avLst/>
            </a:prstGeom>
            <a:solidFill>
              <a:srgbClr val="003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平行四边形 33"/>
            <p:cNvSpPr/>
            <p:nvPr/>
          </p:nvSpPr>
          <p:spPr>
            <a:xfrm rot="16200000">
              <a:off x="5133467" y="2562730"/>
              <a:ext cx="1574800" cy="513336"/>
            </a:xfrm>
            <a:prstGeom prst="parallelogram">
              <a:avLst>
                <a:gd name="adj" fmla="val 772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664198" y="2031996"/>
              <a:ext cx="2278636" cy="1193800"/>
            </a:xfrm>
            <a:prstGeom prst="rect">
              <a:avLst/>
            </a:prstGeom>
            <a:solidFill>
              <a:srgbClr val="EE86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rot="16200000">
              <a:off x="6898766" y="2181726"/>
              <a:ext cx="1574800" cy="513336"/>
            </a:xfrm>
            <a:prstGeom prst="parallelogram">
              <a:avLst>
                <a:gd name="adj" fmla="val 772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429498" y="1650991"/>
              <a:ext cx="2278636" cy="1193800"/>
            </a:xfrm>
            <a:prstGeom prst="rect">
              <a:avLst/>
            </a:prstGeom>
            <a:solidFill>
              <a:srgbClr val="003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直角三角形 37"/>
            <p:cNvSpPr/>
            <p:nvPr/>
          </p:nvSpPr>
          <p:spPr>
            <a:xfrm rot="13500000">
              <a:off x="9002805" y="1657235"/>
              <a:ext cx="1182056" cy="1181311"/>
            </a:xfrm>
            <a:prstGeom prst="rtTriangle">
              <a:avLst/>
            </a:prstGeom>
            <a:solidFill>
              <a:srgbClr val="003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2283384" y="2841089"/>
              <a:ext cx="1465729" cy="1088874"/>
              <a:chOff x="2283384" y="2841089"/>
              <a:chExt cx="1465729" cy="1088874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283384" y="3283632"/>
                <a:ext cx="1465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</a:rPr>
                  <a:t>进入学校网站首页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283384" y="2841089"/>
                <a:ext cx="1293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</a:rPr>
                  <a:t>第一步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087083" y="2465461"/>
              <a:ext cx="1465729" cy="1088874"/>
              <a:chOff x="2283384" y="2841089"/>
              <a:chExt cx="1465729" cy="1088874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83384" y="3283632"/>
                <a:ext cx="1465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</a:rPr>
                  <a:t>进入学校图书馆首页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283384" y="2841089"/>
                <a:ext cx="1293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</a:rPr>
                  <a:t>第二步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852382" y="2085537"/>
              <a:ext cx="1465729" cy="1088874"/>
              <a:chOff x="2283384" y="2841089"/>
              <a:chExt cx="1465729" cy="108887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2283384" y="3283632"/>
                <a:ext cx="1465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</a:rPr>
                  <a:t>找到资源检索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2283384" y="2841089"/>
                <a:ext cx="1293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</a:rPr>
                  <a:t>第三步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642501" y="1695434"/>
              <a:ext cx="1775460" cy="1364674"/>
              <a:chOff x="2283384" y="2841089"/>
              <a:chExt cx="1775460" cy="1364674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2283384" y="3283684"/>
                <a:ext cx="1775460" cy="922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</a:rPr>
                  <a:t>找到博学易知考研数据库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283384" y="2841089"/>
                <a:ext cx="12935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</a:rPr>
                  <a:t>第四步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2133600" y="4758690"/>
            <a:ext cx="6181090" cy="586105"/>
            <a:chOff x="2133601" y="5002306"/>
            <a:chExt cx="4889500" cy="585793"/>
          </a:xfrm>
        </p:grpSpPr>
        <p:sp>
          <p:nvSpPr>
            <p:cNvPr id="52" name="圆角矩形 51"/>
            <p:cNvSpPr/>
            <p:nvPr/>
          </p:nvSpPr>
          <p:spPr>
            <a:xfrm>
              <a:off x="2133601" y="5002306"/>
              <a:ext cx="4347882" cy="585793"/>
            </a:xfrm>
            <a:prstGeom prst="roundRect">
              <a:avLst>
                <a:gd name="adj" fmla="val 43940"/>
              </a:avLst>
            </a:prstGeom>
            <a:solidFill>
              <a:schemeClr val="bg1"/>
            </a:solidFill>
            <a:ln w="28575">
              <a:solidFill>
                <a:srgbClr val="003E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384426" y="5064536"/>
              <a:ext cx="4638675" cy="460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js.twbxyz.net/html/homeKy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516293" y="5081652"/>
              <a:ext cx="358643" cy="499234"/>
              <a:chOff x="6328785" y="5079659"/>
              <a:chExt cx="358643" cy="499234"/>
            </a:xfrm>
          </p:grpSpPr>
          <p:sp>
            <p:nvSpPr>
              <p:cNvPr id="55" name="圆角矩形 54"/>
              <p:cNvSpPr/>
              <p:nvPr/>
            </p:nvSpPr>
            <p:spPr>
              <a:xfrm rot="2904737">
                <a:off x="6536454" y="5427919"/>
                <a:ext cx="244709" cy="5723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 bwMode="auto">
              <a:xfrm>
                <a:off x="6328785" y="5079659"/>
                <a:ext cx="302262" cy="30225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1115229">
            <a:off x="1148116" y="2162163"/>
            <a:ext cx="201168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0" cap="none" spc="0" dirty="0">
                <a:ln w="0"/>
                <a:solidFill>
                  <a:srgbClr val="2B658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考研</a:t>
            </a:r>
          </a:p>
          <a:p>
            <a:pPr algn="ctr"/>
            <a:r>
              <a:rPr lang="zh-CN" altLang="en-US" sz="4800" b="0" cap="none" spc="0" dirty="0">
                <a:ln w="0"/>
                <a:solidFill>
                  <a:srgbClr val="2B658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数据库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46280" y="140836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003480" y="456768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23917" y="4659174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32810" y="197485"/>
            <a:ext cx="8629650" cy="6000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b="1" cap="none" spc="0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《博学易知考研数据库》是最全面最专业的考研资讯平台，亦是国内首家突破20000</a:t>
            </a:r>
            <a:r>
              <a:rPr lang="en-US" altLang="zh-CN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课时的专业考研视频数据库。</a:t>
            </a:r>
          </a:p>
          <a:p>
            <a:pPr>
              <a:lnSpc>
                <a:spcPct val="160000"/>
              </a:lnSpc>
            </a:pPr>
            <a:r>
              <a:rPr lang="zh-CN" altLang="en-US" sz="2000" b="1" cap="none" spc="0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内容：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覆盖考研政治、考研英语、考研数学、经济类联考、管理类联考、法律硕士、金融硕士、新闻硕士、资产评估硕士等3</a:t>
            </a:r>
            <a:r>
              <a:rPr lang="en-US" altLang="zh-CN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门专业课程。提供从导学、基础、强化、冲刺系列的考研课程。</a:t>
            </a:r>
          </a:p>
          <a:p>
            <a:pPr>
              <a:lnSpc>
                <a:spcPct val="160000"/>
              </a:lnSpc>
            </a:pP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cap="none" spc="0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模块：</a:t>
            </a:r>
            <a:r>
              <a:rPr lang="zh-CN" altLang="en-US" sz="200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考前辅导、名校宝典、铭师讲堂、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考研公共课、考研专业课、小语种考研、英语四六级、考研特训营八大模块，满足各类考研人员需求。</a:t>
            </a:r>
          </a:p>
          <a:p>
            <a:pPr>
              <a:lnSpc>
                <a:spcPct val="160000"/>
              </a:lnSpc>
            </a:pP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cap="none" spc="0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特点：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国内唯一提供从考研考前辅导、名校考研专业解析、考研公共课、考研专业课、行业顶尖名师辅导、考研复试全过程课程的考研数据库。课程内容按照考研大纲的需求进行录制，保持完整的课程体系。</a:t>
            </a:r>
          </a:p>
          <a:p>
            <a:pPr>
              <a:lnSpc>
                <a:spcPct val="160000"/>
              </a:lnSpc>
            </a:pPr>
            <a:r>
              <a:rPr lang="zh-CN" altLang="en-US" sz="2000" b="1" cap="none" spc="0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版权：</a:t>
            </a:r>
            <a:r>
              <a:rPr lang="zh-CN" altLang="en-US" sz="20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与国内顶尖的考研辅导机构、考研出版社合作，大量视频为独家签约版权。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46280" y="140836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003480" y="4567680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23917" y="4659174"/>
            <a:ext cx="2753529" cy="446226"/>
          </a:xfrm>
          <a:prstGeom prst="line">
            <a:avLst/>
          </a:prstGeom>
          <a:ln w="28575">
            <a:solidFill>
              <a:srgbClr val="E1E1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1115229">
            <a:off x="107351" y="2412988"/>
            <a:ext cx="323088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8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平台的</a:t>
            </a:r>
          </a:p>
          <a:p>
            <a:pPr algn="ctr"/>
            <a:r>
              <a:rPr lang="zh-CN" altLang="zh-CN" sz="4800" b="0" cap="none" spc="0" dirty="0">
                <a:ln w="0"/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优势与价值</a:t>
            </a:r>
          </a:p>
        </p:txBody>
      </p:sp>
      <p:pic>
        <p:nvPicPr>
          <p:cNvPr id="5" name="图片 4" descr="AX$S9Y1~F]MC09PWO[}AI_K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56660" y="322580"/>
            <a:ext cx="5944870" cy="28943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878070" y="3703320"/>
            <a:ext cx="6560820" cy="27774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</a:pPr>
            <a:r>
              <a:rPr lang="zh-CN" altLang="en-US" b="1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对学生：</a:t>
            </a:r>
            <a:r>
              <a:rPr lang="zh-CN" altLang="en-US" dirty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提供考研考前、考中、考后全过程的体系化考研辅导课程，帮助学生更好的通过考研考试。</a:t>
            </a:r>
            <a:endParaRPr lang="zh-CN" altLang="en-US" b="0" cap="none" spc="0" dirty="0">
              <a:ln w="0"/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对老师：</a:t>
            </a:r>
            <a:r>
              <a:rPr lang="zh-CN" altLang="en-US" dirty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帮助老师第一时间获取最前沿的考研辅导资源，辅助老师更好的开展考研辅导工作和教学工作。</a:t>
            </a:r>
            <a:endParaRPr lang="zh-CN" altLang="en-US" b="0" cap="none" spc="0" dirty="0">
              <a:ln w="0"/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 dirty="0">
                <a:ln w="0"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对学校：</a:t>
            </a:r>
            <a:r>
              <a:rPr lang="zh-CN" altLang="en-US" dirty="0">
                <a:ln w="0"/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响应国家教育部加强本科教育的号召，丰富学生学习内容，提高本校研究生升学率，提高学校教学水平。</a:t>
            </a:r>
            <a:endParaRPr lang="zh-CN" altLang="en-US" b="0" cap="none" spc="0" dirty="0">
              <a:ln w="0"/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grpSp>
        <p:nvGrpSpPr>
          <p:cNvPr id="14337" name="组合 26"/>
          <p:cNvGrpSpPr/>
          <p:nvPr/>
        </p:nvGrpSpPr>
        <p:grpSpPr>
          <a:xfrm>
            <a:off x="899478" y="157163"/>
            <a:ext cx="2850197" cy="521907"/>
            <a:chOff x="1417" y="1161"/>
            <a:chExt cx="4488" cy="820"/>
          </a:xfrm>
        </p:grpSpPr>
        <p:sp>
          <p:nvSpPr>
            <p:cNvPr id="14338" name="文本框 1"/>
            <p:cNvSpPr txBox="1"/>
            <p:nvPr/>
          </p:nvSpPr>
          <p:spPr>
            <a:xfrm>
              <a:off x="2071" y="1161"/>
              <a:ext cx="3834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考研首页</a:t>
              </a:r>
            </a:p>
          </p:txBody>
        </p:sp>
        <p:sp>
          <p:nvSpPr>
            <p:cNvPr id="2" name="流程图: 合并 1"/>
            <p:cNvSpPr/>
            <p:nvPr/>
          </p:nvSpPr>
          <p:spPr>
            <a:xfrm rot="16200000">
              <a:off x="1303" y="1358"/>
              <a:ext cx="680" cy="453"/>
            </a:xfrm>
            <a:prstGeom prst="flowChartMerge">
              <a:avLst/>
            </a:prstGeom>
            <a:noFill/>
            <a:ln w="6350"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4" name="矩形 23"/>
          <p:cNvSpPr/>
          <p:nvPr/>
        </p:nvSpPr>
        <p:spPr>
          <a:xfrm>
            <a:off x="3470675" y="219116"/>
            <a:ext cx="43191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 err="1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js</a:t>
            </a:r>
            <a:r>
              <a:rPr lang="zh-CN" altLang="en-US" sz="2400" b="0" cap="none" spc="0" dirty="0">
                <a:ln w="0"/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.twbxyz.net/html/homeKy/</a:t>
            </a:r>
          </a:p>
        </p:txBody>
      </p:sp>
      <p:pic>
        <p:nvPicPr>
          <p:cNvPr id="6" name="图片 5" descr="7NHZ4`1%E2AC{U7VWOKL8NQ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58825"/>
            <a:ext cx="12192000" cy="60401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9730" y="1331595"/>
            <a:ext cx="1553210" cy="366077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bldLvl="0" animBg="1"/>
      <p:bldP spid="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sp>
        <p:nvSpPr>
          <p:cNvPr id="4" name="流程图: 合并 3"/>
          <p:cNvSpPr/>
          <p:nvPr/>
        </p:nvSpPr>
        <p:spPr>
          <a:xfrm rot="16200000">
            <a:off x="267719" y="499425"/>
            <a:ext cx="434207" cy="288925"/>
          </a:xfrm>
          <a:prstGeom prst="flowChartMerge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363" name="文本框 1"/>
          <p:cNvSpPr txBox="1"/>
          <p:nvPr/>
        </p:nvSpPr>
        <p:spPr>
          <a:xfrm>
            <a:off x="661670" y="371475"/>
            <a:ext cx="2435225" cy="549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课程分类</a:t>
            </a:r>
          </a:p>
        </p:txBody>
      </p:sp>
      <p:pic>
        <p:nvPicPr>
          <p:cNvPr id="2" name="图片 1" descr="1DK@32DQWNE2H98Z9DUN0V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65" y="861060"/>
            <a:ext cx="2376170" cy="4584065"/>
          </a:xfrm>
          <a:prstGeom prst="rect">
            <a:avLst/>
          </a:prstGeom>
        </p:spPr>
      </p:pic>
      <p:cxnSp>
        <p:nvCxnSpPr>
          <p:cNvPr id="8" name="肘形连接符 7"/>
          <p:cNvCxnSpPr/>
          <p:nvPr/>
        </p:nvCxnSpPr>
        <p:spPr>
          <a:xfrm flipV="1">
            <a:off x="3616008" y="1128395"/>
            <a:ext cx="1143000" cy="152400"/>
          </a:xfrm>
          <a:prstGeom prst="bentConnector3">
            <a:avLst>
              <a:gd name="adj1" fmla="val 50056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flipV="1">
            <a:off x="7277735" y="1128395"/>
            <a:ext cx="904875" cy="549275"/>
          </a:xfrm>
          <a:prstGeom prst="bentConnector3">
            <a:avLst>
              <a:gd name="adj1" fmla="val 50070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rot="10800000" flipV="1">
            <a:off x="2348230" y="2163445"/>
            <a:ext cx="2491740" cy="97790"/>
          </a:xfrm>
          <a:prstGeom prst="bentConnector3">
            <a:avLst>
              <a:gd name="adj1" fmla="val 49975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flipV="1">
            <a:off x="7309485" y="2169795"/>
            <a:ext cx="2790190" cy="495300"/>
          </a:xfrm>
          <a:prstGeom prst="bentConnector3">
            <a:avLst>
              <a:gd name="adj1" fmla="val 50023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rot="10800000">
            <a:off x="3616325" y="2865438"/>
            <a:ext cx="1203325" cy="314325"/>
          </a:xfrm>
          <a:prstGeom prst="bentConnector3">
            <a:avLst>
              <a:gd name="adj1" fmla="val 49947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 flipV="1">
            <a:off x="7309485" y="3224213"/>
            <a:ext cx="873125" cy="409575"/>
          </a:xfrm>
          <a:prstGeom prst="bentConnector3">
            <a:avLst>
              <a:gd name="adj1" fmla="val 50073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 rot="10800000">
            <a:off x="7276465" y="4199255"/>
            <a:ext cx="1800225" cy="1327150"/>
          </a:xfrm>
          <a:prstGeom prst="bentConnector3">
            <a:avLst>
              <a:gd name="adj1" fmla="val 49982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flipV="1">
            <a:off x="4012565" y="4572953"/>
            <a:ext cx="889000" cy="531813"/>
          </a:xfrm>
          <a:prstGeom prst="bentConnector3">
            <a:avLst>
              <a:gd name="adj1" fmla="val 50071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_ZAQX6][_AV$J1E~`GV%[F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452120"/>
            <a:ext cx="1076325" cy="1504950"/>
          </a:xfrm>
          <a:prstGeom prst="rect">
            <a:avLst/>
          </a:prstGeom>
        </p:spPr>
      </p:pic>
      <p:pic>
        <p:nvPicPr>
          <p:cNvPr id="23" name="图片 22" descr="8]X3N_S7KRSIOA)WT54GE_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10" y="182245"/>
            <a:ext cx="1057275" cy="1981200"/>
          </a:xfrm>
          <a:prstGeom prst="rect">
            <a:avLst/>
          </a:prstGeom>
        </p:spPr>
      </p:pic>
      <p:pic>
        <p:nvPicPr>
          <p:cNvPr id="24" name="图片 23" descr="_G[VU1G]ZBHSAUX1WN{4SQ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0" y="1674495"/>
            <a:ext cx="1045845" cy="1735455"/>
          </a:xfrm>
          <a:prstGeom prst="rect">
            <a:avLst/>
          </a:prstGeom>
        </p:spPr>
      </p:pic>
      <p:pic>
        <p:nvPicPr>
          <p:cNvPr id="25" name="图片 24" descr="(3900Y%08H]HWVQ7@[G[12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9675" y="817880"/>
            <a:ext cx="1472565" cy="1720215"/>
          </a:xfrm>
          <a:prstGeom prst="rect">
            <a:avLst/>
          </a:prstGeom>
        </p:spPr>
      </p:pic>
      <p:pic>
        <p:nvPicPr>
          <p:cNvPr id="26" name="图片 25" descr="TN8(MSUHV~RVAF0{ZIPEY%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325" y="2381250"/>
            <a:ext cx="1263650" cy="2316480"/>
          </a:xfrm>
          <a:prstGeom prst="rect">
            <a:avLst/>
          </a:prstGeom>
        </p:spPr>
      </p:pic>
      <p:pic>
        <p:nvPicPr>
          <p:cNvPr id="27" name="图片 26" descr="@7DA]W5P%_U)T9KKP6OPYP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660" y="2665095"/>
            <a:ext cx="1235710" cy="1908810"/>
          </a:xfrm>
          <a:prstGeom prst="rect">
            <a:avLst/>
          </a:prstGeom>
        </p:spPr>
      </p:pic>
      <p:pic>
        <p:nvPicPr>
          <p:cNvPr id="28" name="图片 27" descr="~AT0VZ8OK33K@)]SMFZA0_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6690" y="4634865"/>
            <a:ext cx="1263650" cy="1478915"/>
          </a:xfrm>
          <a:prstGeom prst="rect">
            <a:avLst/>
          </a:prstGeom>
        </p:spPr>
      </p:pic>
      <p:pic>
        <p:nvPicPr>
          <p:cNvPr id="29" name="图片 28" descr="5{YW0VKL7@{$HX4GYTA2C[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3845" y="4199255"/>
            <a:ext cx="1188720" cy="21259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pic>
        <p:nvPicPr>
          <p:cNvPr id="4" name="图片 3" descr="I]YF7IJE6~5QTF~G{O4GFH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" y="116840"/>
            <a:ext cx="11947525" cy="66243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15440" y="410845"/>
            <a:ext cx="4641850" cy="503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1751330" y="5300980"/>
            <a:ext cx="6362700" cy="503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5" grpId="0" bldLvl="0" animBg="1"/>
      <p:bldP spid="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pic>
        <p:nvPicPr>
          <p:cNvPr id="2" name="图片 1" descr="}QPVVOJR~I8W}J1FN5WB~[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7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rgbClr val="20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2700" y="6371908"/>
            <a:ext cx="12204700" cy="485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浙江博学易知信息技术有限公司</a:t>
            </a:r>
          </a:p>
        </p:txBody>
      </p:sp>
      <p:pic>
        <p:nvPicPr>
          <p:cNvPr id="2" name="图片 1" descr="DH(FF[6SMA55})QBRHLDD(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3040" y="269240"/>
            <a:ext cx="2597150" cy="50927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3228975" y="2886075"/>
            <a:ext cx="8585835" cy="37719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3293745" y="1020445"/>
            <a:ext cx="7287895" cy="13779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10975340" y="269240"/>
            <a:ext cx="840105" cy="75120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3228975" y="269240"/>
            <a:ext cx="3474720" cy="5975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  <p:bldP spid="7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95,&quot;width&quot;:1026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555,&quot;width&quot;:192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799,&quot;width&quot;:192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70.5779527559057,&quot;width&quot;:2770.577952755905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529.2299212598427,&quot;width&quot;:4609.985826771653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529.2299212598427,&quot;width&quot;:4609.985826771653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504</Words>
  <Application>Microsoft Office PowerPoint</Application>
  <PresentationFormat>宽屏</PresentationFormat>
  <Paragraphs>48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方正大黑简体</vt:lpstr>
      <vt:lpstr>楷体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蒋 先生</cp:lastModifiedBy>
  <cp:revision>36</cp:revision>
  <dcterms:created xsi:type="dcterms:W3CDTF">2014-10-07T13:09:00Z</dcterms:created>
  <dcterms:modified xsi:type="dcterms:W3CDTF">2022-06-06T07:11:43Z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0D9D17715A8747B3A1A3E3BDAA14E298</vt:lpwstr>
  </property>
</Properties>
</file>